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56" r:id="rId2"/>
    <p:sldId id="257" r:id="rId3"/>
    <p:sldId id="258" r:id="rId4"/>
    <p:sldId id="259" r:id="rId5"/>
    <p:sldId id="260" r:id="rId6"/>
    <p:sldId id="261" r:id="rId7"/>
    <p:sldId id="318" r:id="rId8"/>
    <p:sldId id="319" r:id="rId9"/>
    <p:sldId id="320" r:id="rId10"/>
    <p:sldId id="321" r:id="rId11"/>
    <p:sldId id="322" r:id="rId12"/>
    <p:sldId id="323" r:id="rId13"/>
    <p:sldId id="324"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charset="0"/>
        <a:ea typeface="+mn-ea"/>
        <a:cs typeface="Arial" charset="0"/>
      </a:defRPr>
    </a:lvl1pPr>
    <a:lvl2pPr marL="457200" algn="l" rtl="0" fontAlgn="base">
      <a:spcBef>
        <a:spcPct val="0"/>
      </a:spcBef>
      <a:spcAft>
        <a:spcPct val="0"/>
      </a:spcAft>
      <a:defRPr kern="1200">
        <a:solidFill>
          <a:schemeClr val="tx1"/>
        </a:solidFill>
        <a:latin typeface="Tahoma" charset="0"/>
        <a:ea typeface="+mn-ea"/>
        <a:cs typeface="Arial" charset="0"/>
      </a:defRPr>
    </a:lvl2pPr>
    <a:lvl3pPr marL="914400" algn="l" rtl="0" fontAlgn="base">
      <a:spcBef>
        <a:spcPct val="0"/>
      </a:spcBef>
      <a:spcAft>
        <a:spcPct val="0"/>
      </a:spcAft>
      <a:defRPr kern="1200">
        <a:solidFill>
          <a:schemeClr val="tx1"/>
        </a:solidFill>
        <a:latin typeface="Tahoma" charset="0"/>
        <a:ea typeface="+mn-ea"/>
        <a:cs typeface="Arial" charset="0"/>
      </a:defRPr>
    </a:lvl3pPr>
    <a:lvl4pPr marL="1371600" algn="l" rtl="0" fontAlgn="base">
      <a:spcBef>
        <a:spcPct val="0"/>
      </a:spcBef>
      <a:spcAft>
        <a:spcPct val="0"/>
      </a:spcAft>
      <a:defRPr kern="1200">
        <a:solidFill>
          <a:schemeClr val="tx1"/>
        </a:solidFill>
        <a:latin typeface="Tahoma" charset="0"/>
        <a:ea typeface="+mn-ea"/>
        <a:cs typeface="Arial" charset="0"/>
      </a:defRPr>
    </a:lvl4pPr>
    <a:lvl5pPr marL="1828800" algn="l"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70661"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0665"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pPr>
              <a:defRPr/>
            </a:pPr>
            <a:fld id="{0E670204-5718-4B91-A6DD-EE31DB82BFC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BC40D56A-38AF-48BA-B570-6463BE38A1F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744B7071-B091-4E0F-B4AC-8EC7B703D32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A21A9492-BAB8-4198-974D-9B43BB21AD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A9DA597E-8509-4680-B371-BD5D8EE2CAE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F98D0376-3971-4451-8F4B-55D0F5A586D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9A391FAA-1073-4006-B45E-3F0EA2C9D8F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F76A7889-B07E-4275-AB33-3C8BFAEBACD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FAC90302-967F-4F93-8CF6-52822915C35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E1E5ED59-CA8A-4CAE-93B7-4BB016EF580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7671F34B-173D-4A21-9A34-36FD0ED5F1C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69635"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69636"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69637"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9638"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9639"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pPr>
              <a:defRPr/>
            </a:pPr>
            <a:endParaRPr lang="en-US"/>
          </a:p>
        </p:txBody>
      </p:sp>
      <p:sp>
        <p:nvSpPr>
          <p:cNvPr id="6964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pPr>
              <a:defRPr/>
            </a:pPr>
            <a:endParaRPr lang="en-US"/>
          </a:p>
        </p:txBody>
      </p:sp>
      <p:sp>
        <p:nvSpPr>
          <p:cNvPr id="69641"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pPr>
              <a:defRPr/>
            </a:pPr>
            <a:fld id="{C57DE6A9-C57E-4A53-BA12-4B39ADA22C88}"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457200"/>
            <a:ext cx="7772400" cy="914400"/>
          </a:xfrm>
        </p:spPr>
        <p:txBody>
          <a:bodyPr/>
          <a:lstStyle/>
          <a:p>
            <a:pPr eaLnBrk="1" hangingPunct="1">
              <a:defRPr/>
            </a:pPr>
            <a:r>
              <a:rPr lang="en-US" sz="2800" b="1" dirty="0" smtClean="0"/>
              <a:t>THE CONCEPT OF WELFARE   IN ISLAM</a:t>
            </a:r>
            <a:r>
              <a:rPr lang="en-US" dirty="0" smtClean="0"/>
              <a:t> </a:t>
            </a:r>
          </a:p>
        </p:txBody>
      </p:sp>
      <p:sp>
        <p:nvSpPr>
          <p:cNvPr id="2051" name="Rectangle 3"/>
          <p:cNvSpPr>
            <a:spLocks noGrp="1" noChangeArrowheads="1"/>
          </p:cNvSpPr>
          <p:nvPr>
            <p:ph type="subTitle" idx="1"/>
          </p:nvPr>
        </p:nvSpPr>
        <p:spPr>
          <a:xfrm>
            <a:off x="685800" y="1524000"/>
            <a:ext cx="7086600" cy="4114800"/>
          </a:xfrm>
        </p:spPr>
        <p:txBody>
          <a:bodyPr/>
          <a:lstStyle/>
          <a:p>
            <a:pPr algn="l" eaLnBrk="1" hangingPunct="1">
              <a:defRPr/>
            </a:pPr>
            <a:r>
              <a:rPr lang="en-US" dirty="0" smtClean="0"/>
              <a:t>The last divine book, the Holy Quran,</a:t>
            </a:r>
          </a:p>
          <a:p>
            <a:pPr algn="l" eaLnBrk="1" hangingPunct="1">
              <a:defRPr/>
            </a:pPr>
            <a:r>
              <a:rPr lang="en-US" dirty="0" smtClean="0"/>
              <a:t> which according to our belief contains the words of Allah, has called Islam a complete way of life, and has chosen Islam as a way of life for all human beings (Al-Quran, 5:3).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defRPr/>
            </a:pPr>
            <a:r>
              <a:rPr lang="en-US" sz="3200" dirty="0" smtClean="0"/>
              <a:t>ISLAMIC PHILOSOPHY OF WELFARE</a:t>
            </a:r>
          </a:p>
        </p:txBody>
      </p:sp>
      <p:sp>
        <p:nvSpPr>
          <p:cNvPr id="84995" name="Rectangle 3"/>
          <p:cNvSpPr>
            <a:spLocks noGrp="1" noChangeArrowheads="1"/>
          </p:cNvSpPr>
          <p:nvPr>
            <p:ph type="body" idx="1"/>
          </p:nvPr>
        </p:nvSpPr>
        <p:spPr/>
        <p:txBody>
          <a:bodyPr/>
          <a:lstStyle/>
          <a:p>
            <a:pPr eaLnBrk="1" hangingPunct="1">
              <a:defRPr/>
            </a:pPr>
            <a:r>
              <a:rPr lang="en-US" dirty="0" smtClean="0"/>
              <a:t>The basic philosophy of Islamic welfare system is that the Islamic state is not only to provide charity and basic needs to the citizens but a system, which removes all hindrances in the development of personality. Hence, in an Islamic state the ultimate aim is to attain </a:t>
            </a:r>
            <a:r>
              <a:rPr lang="en-US" i="1" dirty="0" err="1" smtClean="0"/>
              <a:t>Saadah</a:t>
            </a:r>
            <a:r>
              <a:rPr lang="en-US" dirty="0" smtClean="0"/>
              <a:t> blessings of Allah, the Great, -a man’s best self and the attainment of perfection.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defRPr/>
            </a:pPr>
            <a:r>
              <a:rPr lang="en-US" dirty="0" smtClean="0"/>
              <a:t>A-</a:t>
            </a:r>
            <a:r>
              <a:rPr lang="en-US" dirty="0" err="1" smtClean="0"/>
              <a:t>Ghazali</a:t>
            </a:r>
            <a:r>
              <a:rPr lang="en-US" dirty="0" smtClean="0"/>
              <a:t> and Islamic Welfare</a:t>
            </a:r>
          </a:p>
        </p:txBody>
      </p:sp>
      <p:sp>
        <p:nvSpPr>
          <p:cNvPr id="86019" name="Rectangle 3"/>
          <p:cNvSpPr>
            <a:spLocks noGrp="1" noChangeArrowheads="1"/>
          </p:cNvSpPr>
          <p:nvPr>
            <p:ph type="body" idx="1"/>
          </p:nvPr>
        </p:nvSpPr>
        <p:spPr/>
        <p:txBody>
          <a:bodyPr/>
          <a:lstStyle/>
          <a:p>
            <a:pPr eaLnBrk="1" hangingPunct="1">
              <a:defRPr/>
            </a:pPr>
            <a:r>
              <a:rPr lang="en-US" dirty="0" smtClean="0"/>
              <a:t>Al-</a:t>
            </a:r>
            <a:r>
              <a:rPr lang="en-US" dirty="0" err="1" smtClean="0"/>
              <a:t>Ghazali</a:t>
            </a:r>
            <a:r>
              <a:rPr lang="en-US" dirty="0" smtClean="0"/>
              <a:t> has defined the objectives of the Islamic politico-Legal system as the promotion of public welfare, and according to him public welfare refers to safeguarding faith, intellect, life, property and prosperity</a:t>
            </a:r>
            <a:r>
              <a:rPr lang="en-US" dirty="0" smtClean="0">
                <a:hlinkClick r:id="" action="ppaction://noaction"/>
              </a:rPr>
              <a:t>[1]</a:t>
            </a:r>
            <a:r>
              <a:rPr lang="en-US" dirty="0" smtClean="0"/>
              <a:t>. </a:t>
            </a:r>
            <a:br>
              <a:rPr lang="en-US" dirty="0" smtClean="0"/>
            </a:br>
            <a:endParaRPr lang="en-US" dirty="0" smtClean="0"/>
          </a:p>
          <a:p>
            <a:pPr eaLnBrk="1" hangingPunct="1">
              <a:defRPr/>
            </a:pPr>
            <a:r>
              <a:rPr lang="en-US" sz="1800" dirty="0" smtClean="0">
                <a:hlinkClick r:id="" action="ppaction://noaction"/>
              </a:rPr>
              <a:t>[1]</a:t>
            </a:r>
            <a:r>
              <a:rPr lang="en-US" sz="1800" dirty="0" smtClean="0"/>
              <a:t> Abdul </a:t>
            </a:r>
            <a:r>
              <a:rPr lang="en-US" sz="1800" dirty="0" err="1" smtClean="0"/>
              <a:t>Hamid</a:t>
            </a:r>
            <a:r>
              <a:rPr lang="en-US" sz="1800" dirty="0" smtClean="0"/>
              <a:t> Al-</a:t>
            </a:r>
            <a:r>
              <a:rPr lang="en-US" sz="1800" dirty="0" err="1" smtClean="0"/>
              <a:t>Ghazali</a:t>
            </a:r>
            <a:r>
              <a:rPr lang="en-US" sz="1800" dirty="0" smtClean="0"/>
              <a:t>, </a:t>
            </a:r>
            <a:r>
              <a:rPr lang="en-US" sz="1800" i="1" dirty="0" smtClean="0"/>
              <a:t>Al-</a:t>
            </a:r>
            <a:r>
              <a:rPr lang="en-US" sz="1800" i="1" dirty="0" err="1" smtClean="0"/>
              <a:t>Musatafa</a:t>
            </a:r>
            <a:r>
              <a:rPr lang="en-US" sz="1800" i="1" dirty="0" smtClean="0"/>
              <a:t> Vol.-I.. </a:t>
            </a:r>
            <a:r>
              <a:rPr lang="en-US" sz="1800" dirty="0" smtClean="0"/>
              <a:t>Al-</a:t>
            </a:r>
            <a:r>
              <a:rPr lang="en-US" sz="1800" dirty="0" err="1" smtClean="0"/>
              <a:t>Maktaba</a:t>
            </a:r>
            <a:r>
              <a:rPr lang="en-US" sz="1800" dirty="0" smtClean="0"/>
              <a:t> Al-</a:t>
            </a:r>
            <a:r>
              <a:rPr lang="en-US" sz="1800" dirty="0" err="1" smtClean="0"/>
              <a:t>Tajiran</a:t>
            </a:r>
            <a:r>
              <a:rPr lang="en-US" sz="1800" dirty="0" smtClean="0"/>
              <a:t> </a:t>
            </a:r>
            <a:r>
              <a:rPr lang="en-US" sz="1800" dirty="0" err="1" smtClean="0"/>
              <a:t>Kurba</a:t>
            </a:r>
            <a:r>
              <a:rPr lang="en-US" sz="1800" dirty="0" smtClean="0"/>
              <a:t>, Cairo,pp.130-40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defRPr/>
            </a:pPr>
            <a:r>
              <a:rPr lang="en-US" dirty="0" smtClean="0"/>
              <a:t>Al-</a:t>
            </a:r>
            <a:r>
              <a:rPr lang="en-US" dirty="0" err="1" smtClean="0"/>
              <a:t>Qayyem</a:t>
            </a:r>
            <a:r>
              <a:rPr lang="en-US" dirty="0" smtClean="0"/>
              <a:t> and welfare</a:t>
            </a:r>
          </a:p>
        </p:txBody>
      </p:sp>
      <p:sp>
        <p:nvSpPr>
          <p:cNvPr id="87043" name="Rectangle 3"/>
          <p:cNvSpPr>
            <a:spLocks noGrp="1" noChangeArrowheads="1"/>
          </p:cNvSpPr>
          <p:nvPr>
            <p:ph type="body" idx="1"/>
          </p:nvPr>
        </p:nvSpPr>
        <p:spPr/>
        <p:txBody>
          <a:bodyPr/>
          <a:lstStyle/>
          <a:p>
            <a:pPr eaLnBrk="1" hangingPunct="1">
              <a:defRPr/>
            </a:pPr>
            <a:r>
              <a:rPr lang="en-US" sz="2800" dirty="0" err="1" smtClean="0"/>
              <a:t>Ibn</a:t>
            </a:r>
            <a:r>
              <a:rPr lang="en-US" sz="2800" dirty="0" smtClean="0"/>
              <a:t>-Al-</a:t>
            </a:r>
            <a:r>
              <a:rPr lang="en-US" sz="2800" dirty="0" err="1" smtClean="0"/>
              <a:t>Qayyem</a:t>
            </a:r>
            <a:r>
              <a:rPr lang="en-US" sz="2800" dirty="0" smtClean="0"/>
              <a:t> emphasizes that the basis of Islamic </a:t>
            </a:r>
            <a:r>
              <a:rPr lang="en-US" sz="2800" dirty="0" err="1" smtClean="0"/>
              <a:t>Sharia</a:t>
            </a:r>
            <a:r>
              <a:rPr lang="en-US" sz="2800" dirty="0" smtClean="0"/>
              <a:t> is wisdom and welfare of the people in this world as well as in the world hereafter. He enumerates the elements of public welfare as complete justice, mercy, welfare and wisdom</a:t>
            </a:r>
            <a:r>
              <a:rPr lang="en-US" sz="2800" dirty="0" smtClean="0">
                <a:hlinkClick r:id="" action="ppaction://noaction"/>
              </a:rPr>
              <a:t>[1]</a:t>
            </a:r>
            <a:r>
              <a:rPr lang="en-US" sz="2800" dirty="0" smtClean="0"/>
              <a:t>. Hence in contrast to the welfare system of western democracies, the Islamic welfare state takes care of the spiritual as well as material welfare. </a:t>
            </a:r>
            <a:br>
              <a:rPr lang="en-US" sz="2800" dirty="0" smtClean="0"/>
            </a:br>
            <a:r>
              <a:rPr lang="en-US" sz="1600" dirty="0" smtClean="0">
                <a:hlinkClick r:id="" action="ppaction://noaction"/>
              </a:rPr>
              <a:t>[1]</a:t>
            </a:r>
            <a:r>
              <a:rPr lang="en-US" sz="1600" dirty="0" smtClean="0"/>
              <a:t> </a:t>
            </a:r>
            <a:r>
              <a:rPr lang="en-US" sz="1600" dirty="0" err="1" smtClean="0"/>
              <a:t>Ibn-AlQayyem</a:t>
            </a:r>
            <a:r>
              <a:rPr lang="en-US" sz="1600" dirty="0" smtClean="0"/>
              <a:t> </a:t>
            </a:r>
            <a:r>
              <a:rPr lang="en-US" sz="1600" dirty="0" err="1" smtClean="0"/>
              <a:t>Al_jawzzia</a:t>
            </a:r>
            <a:r>
              <a:rPr lang="en-US" sz="1600" dirty="0" smtClean="0"/>
              <a:t>,  </a:t>
            </a:r>
            <a:r>
              <a:rPr lang="en-US" sz="1600" i="1" dirty="0" err="1" smtClean="0"/>
              <a:t>Ilam-ul-Muaqi</a:t>
            </a:r>
            <a:r>
              <a:rPr lang="en-US" sz="1600" dirty="0" smtClean="0"/>
              <a:t>  in </a:t>
            </a:r>
            <a:r>
              <a:rPr lang="en-US" sz="1600" dirty="0" err="1" smtClean="0"/>
              <a:t>Khurshed</a:t>
            </a:r>
            <a:r>
              <a:rPr lang="en-US" sz="1600" dirty="0" smtClean="0"/>
              <a:t> Ahmad (</a:t>
            </a:r>
            <a:r>
              <a:rPr lang="en-US" sz="1600" dirty="0" err="1" smtClean="0"/>
              <a:t>ed</a:t>
            </a:r>
            <a:r>
              <a:rPr lang="en-US" sz="1600" dirty="0" smtClean="0"/>
              <a:t>), 1990. </a:t>
            </a:r>
            <a:r>
              <a:rPr lang="en-US" sz="1600" i="1" dirty="0" smtClean="0"/>
              <a:t>Studies in Islamic Economics</a:t>
            </a:r>
            <a:r>
              <a:rPr lang="en-US" sz="1600" dirty="0" smtClean="0"/>
              <a:t>. Islamic Foundation  UK. P.149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457200" y="533400"/>
            <a:ext cx="8229600" cy="5597525"/>
          </a:xfrm>
        </p:spPr>
        <p:txBody>
          <a:bodyPr/>
          <a:lstStyle/>
          <a:p>
            <a:pPr eaLnBrk="1" hangingPunct="1">
              <a:lnSpc>
                <a:spcPct val="90000"/>
              </a:lnSpc>
              <a:buFont typeface="Wingdings" pitchFamily="2" charset="2"/>
              <a:buNone/>
              <a:defRPr/>
            </a:pPr>
            <a:r>
              <a:rPr lang="en-US" dirty="0" smtClean="0"/>
              <a:t>    Hence, in an Islamic Sate all the organizations and institutions should reflect the characteristic of merciful blessings and cater for the welfare of all people. Alongside material prosperity the </a:t>
            </a:r>
            <a:r>
              <a:rPr lang="en-US" dirty="0" err="1" smtClean="0"/>
              <a:t>Quranic</a:t>
            </a:r>
            <a:r>
              <a:rPr lang="en-US" dirty="0" smtClean="0"/>
              <a:t> commands emphasize the spiritual aspect of humanity, for Islam helps a man both in this world and in the world hereafter .</a:t>
            </a:r>
            <a:endParaRPr lang="en-US"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dirty="0" smtClean="0"/>
              <a:t>The meaning of Islam</a:t>
            </a:r>
          </a:p>
        </p:txBody>
      </p:sp>
      <p:sp>
        <p:nvSpPr>
          <p:cNvPr id="7171" name="Rectangle 3"/>
          <p:cNvSpPr>
            <a:spLocks noGrp="1" noChangeArrowheads="1"/>
          </p:cNvSpPr>
          <p:nvPr>
            <p:ph type="body" idx="1"/>
          </p:nvPr>
        </p:nvSpPr>
        <p:spPr/>
        <p:txBody>
          <a:bodyPr/>
          <a:lstStyle/>
          <a:p>
            <a:pPr eaLnBrk="1" hangingPunct="1">
              <a:defRPr/>
            </a:pPr>
            <a:r>
              <a:rPr lang="en-US" dirty="0" smtClean="0"/>
              <a:t>Islam is Arabic word which means submission and obedience to Allah.  When Islam is termed as complete way of life, it means it.: no  aspect of life – social , political, economic or personal, is out of the sphere of Islam.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533400"/>
            <a:ext cx="8229600" cy="5597525"/>
          </a:xfrm>
        </p:spPr>
        <p:txBody>
          <a:bodyPr/>
          <a:lstStyle/>
          <a:p>
            <a:pPr eaLnBrk="1" hangingPunct="1">
              <a:defRPr/>
            </a:pPr>
            <a:r>
              <a:rPr lang="en-US" dirty="0" smtClean="0"/>
              <a:t>The Holy prophet Muhammad (PBUH) and his four caliphs (</a:t>
            </a:r>
            <a:r>
              <a:rPr lang="en-US" dirty="0" err="1" smtClean="0"/>
              <a:t>Khulafa</a:t>
            </a:r>
            <a:r>
              <a:rPr lang="en-US" dirty="0" smtClean="0"/>
              <a:t>-e-</a:t>
            </a:r>
            <a:r>
              <a:rPr lang="en-US" dirty="0" err="1" smtClean="0"/>
              <a:t>Rashedeen</a:t>
            </a:r>
            <a:r>
              <a:rPr lang="en-US" dirty="0" smtClean="0"/>
              <a:t>) made it an authority for the rest of time and world.</a:t>
            </a:r>
          </a:p>
          <a:p>
            <a:pPr eaLnBrk="1" hangingPunct="1">
              <a:defRPr/>
            </a:pPr>
            <a:r>
              <a:rPr lang="en-US" dirty="0" smtClean="0"/>
              <a:t>They actually united the temporal and spiritual authorities and practiced them in a human society and which in the first instance remained in practice for a century in one go. (till the period of Omar bin Abdul Aziz 717-820 AD or 99-101 AH).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381000"/>
            <a:ext cx="8229600" cy="5749925"/>
          </a:xfrm>
        </p:spPr>
        <p:txBody>
          <a:bodyPr/>
          <a:lstStyle/>
          <a:p>
            <a:pPr eaLnBrk="1" hangingPunct="1">
              <a:defRPr/>
            </a:pPr>
            <a:r>
              <a:rPr lang="en-US" sz="2800" dirty="0" smtClean="0"/>
              <a:t>During this period , even though the caliphate was converted into dynastic  kingship (</a:t>
            </a:r>
            <a:r>
              <a:rPr lang="en-US" sz="2800" dirty="0" err="1" smtClean="0"/>
              <a:t>Mulukiat</a:t>
            </a:r>
            <a:r>
              <a:rPr lang="en-US" sz="2800" dirty="0" smtClean="0"/>
              <a:t>), the basic structure of the Islamic  state  welfare services remained unaffected despite the fact that the public exchequer  was in the hands of the kings or the so-called caliphs. It was the Islamic state and Government which laid the foundations of the  first welfare State in the human history  on this planet, well documented in history but not documented in the history of the welfare state.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b="1" u="sng" dirty="0" smtClean="0"/>
              <a:t>The sacred and the secular</a:t>
            </a:r>
            <a:r>
              <a:rPr lang="en-US" dirty="0" smtClean="0"/>
              <a:t> </a:t>
            </a:r>
          </a:p>
        </p:txBody>
      </p:sp>
      <p:sp>
        <p:nvSpPr>
          <p:cNvPr id="10243" name="Rectangle 3"/>
          <p:cNvSpPr>
            <a:spLocks noGrp="1" noChangeArrowheads="1"/>
          </p:cNvSpPr>
          <p:nvPr>
            <p:ph type="body" idx="1"/>
          </p:nvPr>
        </p:nvSpPr>
        <p:spPr/>
        <p:txBody>
          <a:bodyPr/>
          <a:lstStyle/>
          <a:p>
            <a:pPr eaLnBrk="1" hangingPunct="1">
              <a:lnSpc>
                <a:spcPct val="90000"/>
              </a:lnSpc>
              <a:defRPr/>
            </a:pPr>
            <a:r>
              <a:rPr lang="en-US" sz="2800" dirty="0" smtClean="0"/>
              <a:t>Today, things and actions are divided into sacred and the secular and are two different things. One is private and the other is social. Islam does not differentiate between the two. Every secular thing if is in the service of human welfare is sacred. Islam recognize this world as a source of  salvation and prosperity in the eternal life in the world hereafter. As a Muslim we believe in the fundamental that there is life after death and every one will be accountable for his/ her deeds and/or misdeeds.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81000"/>
            <a:ext cx="8229600" cy="5749925"/>
          </a:xfrm>
        </p:spPr>
        <p:txBody>
          <a:bodyPr/>
          <a:lstStyle/>
          <a:p>
            <a:pPr eaLnBrk="1" hangingPunct="1">
              <a:defRPr/>
            </a:pPr>
            <a:r>
              <a:rPr lang="en-US" sz="2800" dirty="0" smtClean="0"/>
              <a:t>Islam views life as a consistent whole and all the aspects of the human life whether economic, social or political, are considered as interdependent. ;there is no room for any aspect of life  to be separated in secular and sacred. Every socio-economic and political system is goal oriented and inconceivable  with out any organized community / society governed in accordance with the tenets of that system. Similarly Islam as a way of life is goal oriented and needs an organized society for its governance in accordance with its own tenets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0"/>
            <a:ext cx="8229600" cy="987425"/>
          </a:xfrm>
        </p:spPr>
        <p:txBody>
          <a:bodyPr/>
          <a:lstStyle/>
          <a:p>
            <a:pPr marL="838200" indent="-838200" eaLnBrk="1" hangingPunct="1">
              <a:defRPr/>
            </a:pPr>
            <a:r>
              <a:rPr lang="en-US" sz="4000" dirty="0" smtClean="0"/>
              <a:t> </a:t>
            </a:r>
            <a:br>
              <a:rPr lang="en-US" sz="4000" dirty="0" smtClean="0"/>
            </a:br>
            <a:r>
              <a:rPr lang="en-US" sz="2800" b="1" dirty="0" smtClean="0"/>
              <a:t>The Islamic Approach to Social Welfare</a:t>
            </a:r>
            <a:r>
              <a:rPr lang="en-US" sz="4000" b="1" dirty="0" smtClean="0"/>
              <a:t> </a:t>
            </a:r>
            <a:br>
              <a:rPr lang="en-US" sz="4000" b="1" dirty="0" smtClean="0"/>
            </a:br>
            <a:endParaRPr lang="en-US" sz="4000" b="1" dirty="0" smtClean="0"/>
          </a:p>
        </p:txBody>
      </p:sp>
      <p:sp>
        <p:nvSpPr>
          <p:cNvPr id="81923" name="Rectangle 3"/>
          <p:cNvSpPr>
            <a:spLocks noGrp="1" noChangeArrowheads="1"/>
          </p:cNvSpPr>
          <p:nvPr>
            <p:ph type="body" idx="1"/>
          </p:nvPr>
        </p:nvSpPr>
        <p:spPr>
          <a:xfrm>
            <a:off x="457200" y="1219200"/>
            <a:ext cx="8229600" cy="4876800"/>
          </a:xfrm>
        </p:spPr>
        <p:txBody>
          <a:bodyPr/>
          <a:lstStyle/>
          <a:p>
            <a:pPr eaLnBrk="1" hangingPunct="1">
              <a:defRPr/>
            </a:pPr>
            <a:r>
              <a:rPr lang="en-US" sz="2800" dirty="0" smtClean="0"/>
              <a:t>Catering to the welfare of the people and relieving them of hardships is a basic objective of the Islamic State, and the Islamic concept of welfare encompasses all the welfare services which are known in the west as social services - education, health, rural development, agriculture, public health, sanitation, income maintenance, child welfare, law and order and any other aspect of material and social well-being.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457200" y="533400"/>
            <a:ext cx="8229600" cy="5597525"/>
          </a:xfrm>
        </p:spPr>
        <p:txBody>
          <a:bodyPr/>
          <a:lstStyle/>
          <a:p>
            <a:pPr eaLnBrk="1" hangingPunct="1">
              <a:lnSpc>
                <a:spcPct val="90000"/>
              </a:lnSpc>
              <a:defRPr/>
            </a:pPr>
            <a:r>
              <a:rPr lang="en-US" dirty="0" smtClean="0"/>
              <a:t>The Islamic welfare model is much broader in the sense that it considers man not only in need of material needs but also in spiritual needs and Islam does take notice of that as well. Man is made up of matter (clay)</a:t>
            </a:r>
            <a:r>
              <a:rPr lang="en-US" dirty="0" smtClean="0">
                <a:hlinkClick r:id="" action="ppaction://noaction"/>
              </a:rPr>
              <a:t>[1]</a:t>
            </a:r>
            <a:r>
              <a:rPr lang="en-US" dirty="0" smtClean="0"/>
              <a:t> and Islam wants his material well-being. But that matter is also infused with a soul and matter and soul comprise an indivisible human being. Man’s material and spiritual needs are therefore, necessary and indivisible. </a:t>
            </a:r>
            <a:br>
              <a:rPr lang="en-US" dirty="0" smtClean="0"/>
            </a:br>
            <a:r>
              <a:rPr lang="en-US" dirty="0" smtClean="0">
                <a:hlinkClick r:id="" action="ppaction://noaction"/>
              </a:rPr>
              <a:t>[1]</a:t>
            </a:r>
            <a:r>
              <a:rPr lang="en-US" dirty="0" smtClean="0"/>
              <a:t> Al-Quran, (</a:t>
            </a:r>
            <a:r>
              <a:rPr lang="en-US" i="1" dirty="0" smtClean="0"/>
              <a:t>Al-</a:t>
            </a:r>
            <a:r>
              <a:rPr lang="en-US" i="1" dirty="0" err="1" smtClean="0"/>
              <a:t>Hajr</a:t>
            </a:r>
            <a:r>
              <a:rPr lang="en-US" dirty="0" smtClean="0"/>
              <a:t>) 15: 26.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457200" y="533400"/>
            <a:ext cx="8229600" cy="5597525"/>
          </a:xfrm>
        </p:spPr>
        <p:txBody>
          <a:bodyPr/>
          <a:lstStyle/>
          <a:p>
            <a:pPr eaLnBrk="1" hangingPunct="1">
              <a:defRPr/>
            </a:pPr>
            <a:r>
              <a:rPr lang="en-US" sz="2800" dirty="0" smtClean="0"/>
              <a:t>God almighty has created sources for meeting the material needs on and above the earth and made them subject to the humans</a:t>
            </a:r>
            <a:r>
              <a:rPr lang="en-US" sz="2800" dirty="0" smtClean="0">
                <a:hlinkClick r:id="" action="ppaction://noaction"/>
              </a:rPr>
              <a:t>[1]</a:t>
            </a:r>
            <a:r>
              <a:rPr lang="en-US" sz="2800" dirty="0" smtClean="0"/>
              <a:t>. All these resources on, and above or below the earth are for human beings and not for any particular privileged group/ class or country; and it can therefore, also be inferred that they are meant for general welfare—the eradication of poverty and fulfilling the basic material needs of all humans.</a:t>
            </a:r>
          </a:p>
          <a:p>
            <a:pPr eaLnBrk="1" hangingPunct="1">
              <a:defRPr/>
            </a:pPr>
            <a:r>
              <a:rPr lang="en-US" sz="2800" dirty="0" smtClean="0"/>
              <a:t/>
            </a:r>
            <a:br>
              <a:rPr lang="en-US" sz="2800" dirty="0" smtClean="0"/>
            </a:br>
            <a:r>
              <a:rPr lang="en-US" sz="1800" dirty="0" smtClean="0">
                <a:hlinkClick r:id="" action="ppaction://noaction"/>
              </a:rPr>
              <a:t>[1]</a:t>
            </a:r>
            <a:r>
              <a:rPr lang="en-US" sz="1800" dirty="0" smtClean="0"/>
              <a:t> Al-Quran, </a:t>
            </a:r>
            <a:r>
              <a:rPr lang="en-US" sz="1800" i="1" dirty="0" smtClean="0"/>
              <a:t>Al-</a:t>
            </a:r>
            <a:r>
              <a:rPr lang="en-US" sz="1800" i="1" dirty="0" err="1" smtClean="0"/>
              <a:t>Baqara</a:t>
            </a:r>
            <a:r>
              <a:rPr lang="en-US" sz="1800" dirty="0" smtClean="0"/>
              <a:t>: 2.29. see also </a:t>
            </a:r>
            <a:r>
              <a:rPr lang="en-US" sz="1800" i="1" dirty="0" smtClean="0"/>
              <a:t>Al-Quran, Al-</a:t>
            </a:r>
            <a:r>
              <a:rPr lang="en-US" sz="1800" i="1" dirty="0" err="1" smtClean="0"/>
              <a:t>Luqman</a:t>
            </a:r>
            <a:r>
              <a:rPr lang="en-US" sz="1800" dirty="0" smtClean="0"/>
              <a:t>, 31;20, Al-Ibrahim 14:32.</a:t>
            </a:r>
          </a:p>
        </p:txBody>
      </p:sp>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154</TotalTime>
  <Words>940</Words>
  <Application>Microsoft Office PowerPoint</Application>
  <PresentationFormat>On-screen Show (4:3)</PresentationFormat>
  <Paragraphs>24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Tahoma</vt:lpstr>
      <vt:lpstr>Wingdings</vt:lpstr>
      <vt:lpstr>Slit</vt:lpstr>
      <vt:lpstr>THE CONCEPT OF WELFARE   IN ISLAM </vt:lpstr>
      <vt:lpstr>The meaning of Islam</vt:lpstr>
      <vt:lpstr>PowerPoint Presentation</vt:lpstr>
      <vt:lpstr>PowerPoint Presentation</vt:lpstr>
      <vt:lpstr>The sacred and the secular </vt:lpstr>
      <vt:lpstr>PowerPoint Presentation</vt:lpstr>
      <vt:lpstr>  The Islamic Approach to Social Welfare  </vt:lpstr>
      <vt:lpstr>PowerPoint Presentation</vt:lpstr>
      <vt:lpstr>PowerPoint Presentation</vt:lpstr>
      <vt:lpstr>ISLAMIC PHILOSOPHY OF WELFARE</vt:lpstr>
      <vt:lpstr>A-Ghazali and Islamic Welfare</vt:lpstr>
      <vt:lpstr>Al-Qayyem and welfare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WELFARE AND ISLAM</dc:title>
  <dc:creator>Social Work</dc:creator>
  <cp:lastModifiedBy>Dr. Javaria</cp:lastModifiedBy>
  <cp:revision>31</cp:revision>
  <dcterms:created xsi:type="dcterms:W3CDTF">2008-11-01T17:07:40Z</dcterms:created>
  <dcterms:modified xsi:type="dcterms:W3CDTF">2020-04-06T14:28:05Z</dcterms:modified>
</cp:coreProperties>
</file>